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2"/>
  </p:notesMasterIdLst>
  <p:sldIdLst>
    <p:sldId id="256" r:id="rId2"/>
    <p:sldId id="258" r:id="rId3"/>
    <p:sldId id="259" r:id="rId4"/>
    <p:sldId id="266" r:id="rId5"/>
    <p:sldId id="263" r:id="rId6"/>
    <p:sldId id="275" r:id="rId7"/>
    <p:sldId id="276" r:id="rId8"/>
    <p:sldId id="277" r:id="rId9"/>
    <p:sldId id="261" r:id="rId10"/>
    <p:sldId id="262" r:id="rId11"/>
    <p:sldId id="278" r:id="rId12"/>
    <p:sldId id="265" r:id="rId13"/>
    <p:sldId id="279" r:id="rId14"/>
    <p:sldId id="281" r:id="rId15"/>
    <p:sldId id="269" r:id="rId16"/>
    <p:sldId id="280" r:id="rId17"/>
    <p:sldId id="282" r:id="rId18"/>
    <p:sldId id="283" r:id="rId19"/>
    <p:sldId id="273" r:id="rId20"/>
    <p:sldId id="28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>
        <p:scale>
          <a:sx n="66" d="100"/>
          <a:sy n="66" d="100"/>
        </p:scale>
        <p:origin x="-14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39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64B46-7785-4DBA-98D6-0D0C221778E3}" type="datetimeFigureOut">
              <a:rPr lang="en-US" smtClean="0"/>
              <a:t>24-Jan-14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B285F-F4C1-44B1-BBDF-89BB4728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1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171" y="96015"/>
            <a:ext cx="6934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70" y="1752600"/>
            <a:ext cx="8436429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098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608">
        <p:circle/>
      </p:transition>
    </mc:Choice>
    <mc:Fallback xmlns="">
      <p:transition spd="slow" advTm="5608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85952" y="858440"/>
            <a:ext cx="693420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6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6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1997269" y="2306240"/>
            <a:ext cx="6661270" cy="36933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হাসিনা খানম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(ভূগোল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আইডি নং-০৩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মির্জানগর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তৌহিদ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একাডেমী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পরশুরাম,ফেনী৷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61" y="2992040"/>
            <a:ext cx="1511808" cy="19293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4145430"/>
      </p:ext>
    </p:extLst>
  </p:cSld>
  <p:clrMapOvr>
    <a:masterClrMapping/>
  </p:clrMapOvr>
  <p:transition spd="slow" advTm="6516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982194"/>
            <a:ext cx="7315200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শ্রেণিঃ দশম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2893874"/>
            <a:ext cx="7315200" cy="17543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 মাধ্যমিক বাংলা সাহিত্য (পদ্য)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947865"/>
      </p:ext>
    </p:extLst>
  </p:cSld>
  <p:clrMapOvr>
    <a:masterClrMapping/>
  </p:clrMapOvr>
  <p:transition spd="slow" advTm="1040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/>
        </p:nvSpPr>
        <p:spPr>
          <a:xfrm>
            <a:off x="2422360" y="3162299"/>
            <a:ext cx="688503" cy="1967902"/>
          </a:xfrm>
          <a:custGeom>
            <a:avLst/>
            <a:gdLst>
              <a:gd name="connsiteX0" fmla="*/ 0 w 688503"/>
              <a:gd name="connsiteY0" fmla="*/ 0 h 1967902"/>
              <a:gd name="connsiteX1" fmla="*/ 344251 w 688503"/>
              <a:gd name="connsiteY1" fmla="*/ 0 h 1967902"/>
              <a:gd name="connsiteX2" fmla="*/ 344251 w 688503"/>
              <a:gd name="connsiteY2" fmla="*/ 1967902 h 1967902"/>
              <a:gd name="connsiteX3" fmla="*/ 688503 w 688503"/>
              <a:gd name="connsiteY3" fmla="*/ 1967902 h 196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503" h="1967902">
                <a:moveTo>
                  <a:pt x="0" y="0"/>
                </a:moveTo>
                <a:lnTo>
                  <a:pt x="344251" y="0"/>
                </a:lnTo>
                <a:lnTo>
                  <a:pt x="344251" y="1967902"/>
                </a:lnTo>
                <a:lnTo>
                  <a:pt x="688503" y="1967902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30" tIns="931830" rIns="304830" bIns="93182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2" name="Freeform 11"/>
          <p:cNvSpPr/>
          <p:nvPr/>
        </p:nvSpPr>
        <p:spPr>
          <a:xfrm>
            <a:off x="2422360" y="3162299"/>
            <a:ext cx="688503" cy="655967"/>
          </a:xfrm>
          <a:custGeom>
            <a:avLst/>
            <a:gdLst>
              <a:gd name="connsiteX0" fmla="*/ 0 w 688503"/>
              <a:gd name="connsiteY0" fmla="*/ 0 h 655967"/>
              <a:gd name="connsiteX1" fmla="*/ 344251 w 688503"/>
              <a:gd name="connsiteY1" fmla="*/ 0 h 655967"/>
              <a:gd name="connsiteX2" fmla="*/ 344251 w 688503"/>
              <a:gd name="connsiteY2" fmla="*/ 655967 h 655967"/>
              <a:gd name="connsiteX3" fmla="*/ 688503 w 688503"/>
              <a:gd name="connsiteY3" fmla="*/ 655967 h 65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503" h="655967">
                <a:moveTo>
                  <a:pt x="0" y="0"/>
                </a:moveTo>
                <a:lnTo>
                  <a:pt x="344251" y="0"/>
                </a:lnTo>
                <a:lnTo>
                  <a:pt x="344251" y="655967"/>
                </a:lnTo>
                <a:lnTo>
                  <a:pt x="688503" y="655967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3178" tIns="304210" rIns="333177" bIns="30420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3" name="Freeform 12"/>
          <p:cNvSpPr/>
          <p:nvPr/>
        </p:nvSpPr>
        <p:spPr>
          <a:xfrm>
            <a:off x="2422360" y="2506332"/>
            <a:ext cx="688503" cy="655967"/>
          </a:xfrm>
          <a:custGeom>
            <a:avLst/>
            <a:gdLst>
              <a:gd name="connsiteX0" fmla="*/ 0 w 688503"/>
              <a:gd name="connsiteY0" fmla="*/ 655967 h 655967"/>
              <a:gd name="connsiteX1" fmla="*/ 344251 w 688503"/>
              <a:gd name="connsiteY1" fmla="*/ 655967 h 655967"/>
              <a:gd name="connsiteX2" fmla="*/ 344251 w 688503"/>
              <a:gd name="connsiteY2" fmla="*/ 0 h 655967"/>
              <a:gd name="connsiteX3" fmla="*/ 688503 w 688503"/>
              <a:gd name="connsiteY3" fmla="*/ 0 h 655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503" h="655967">
                <a:moveTo>
                  <a:pt x="0" y="655967"/>
                </a:moveTo>
                <a:lnTo>
                  <a:pt x="344251" y="655967"/>
                </a:lnTo>
                <a:lnTo>
                  <a:pt x="344251" y="0"/>
                </a:lnTo>
                <a:lnTo>
                  <a:pt x="688503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33178" tIns="304210" rIns="333177" bIns="30420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4" name="Freeform 13"/>
          <p:cNvSpPr/>
          <p:nvPr/>
        </p:nvSpPr>
        <p:spPr>
          <a:xfrm>
            <a:off x="2422360" y="1194397"/>
            <a:ext cx="688503" cy="1967902"/>
          </a:xfrm>
          <a:custGeom>
            <a:avLst/>
            <a:gdLst>
              <a:gd name="connsiteX0" fmla="*/ 0 w 688503"/>
              <a:gd name="connsiteY0" fmla="*/ 1967902 h 1967902"/>
              <a:gd name="connsiteX1" fmla="*/ 344251 w 688503"/>
              <a:gd name="connsiteY1" fmla="*/ 1967902 h 1967902"/>
              <a:gd name="connsiteX2" fmla="*/ 344251 w 688503"/>
              <a:gd name="connsiteY2" fmla="*/ 0 h 1967902"/>
              <a:gd name="connsiteX3" fmla="*/ 688503 w 688503"/>
              <a:gd name="connsiteY3" fmla="*/ 0 h 1967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503" h="1967902">
                <a:moveTo>
                  <a:pt x="0" y="1967902"/>
                </a:moveTo>
                <a:lnTo>
                  <a:pt x="344251" y="1967902"/>
                </a:lnTo>
                <a:lnTo>
                  <a:pt x="344251" y="0"/>
                </a:lnTo>
                <a:lnTo>
                  <a:pt x="688503" y="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30" tIns="931829" rIns="304830" bIns="93183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5" name="Freeform 14"/>
          <p:cNvSpPr/>
          <p:nvPr/>
        </p:nvSpPr>
        <p:spPr>
          <a:xfrm rot="16200000">
            <a:off x="-1378931" y="1954537"/>
            <a:ext cx="5523937" cy="2415524"/>
          </a:xfrm>
          <a:custGeom>
            <a:avLst/>
            <a:gdLst>
              <a:gd name="connsiteX0" fmla="*/ 0 w 5523937"/>
              <a:gd name="connsiteY0" fmla="*/ 0 h 2415524"/>
              <a:gd name="connsiteX1" fmla="*/ 5523937 w 5523937"/>
              <a:gd name="connsiteY1" fmla="*/ 0 h 2415524"/>
              <a:gd name="connsiteX2" fmla="*/ 5523937 w 5523937"/>
              <a:gd name="connsiteY2" fmla="*/ 2415524 h 2415524"/>
              <a:gd name="connsiteX3" fmla="*/ 0 w 5523937"/>
              <a:gd name="connsiteY3" fmla="*/ 2415524 h 2415524"/>
              <a:gd name="connsiteX4" fmla="*/ 0 w 5523937"/>
              <a:gd name="connsiteY4" fmla="*/ 0 h 241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3937" h="2415524">
                <a:moveTo>
                  <a:pt x="0" y="0"/>
                </a:moveTo>
                <a:lnTo>
                  <a:pt x="5523937" y="0"/>
                </a:lnTo>
                <a:lnTo>
                  <a:pt x="5523937" y="2415524"/>
                </a:lnTo>
                <a:lnTo>
                  <a:pt x="0" y="241552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55879" tIns="55880" rIns="55880" bIns="55879" numCol="1" spcCol="1270" anchor="ctr" anchorCtr="0">
            <a:noAutofit/>
          </a:bodyPr>
          <a:lstStyle/>
          <a:p>
            <a:pPr lvl="0" algn="ctr" defTabSz="3911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8800" b="1" kern="1200" spc="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 খ ন ফ ল</a:t>
            </a:r>
            <a:r>
              <a:rPr lang="bn-BD" sz="8800" b="1" kern="1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800" b="1" kern="1200" dirty="0">
              <a:solidFill>
                <a:srgbClr val="FF0000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110864" y="533400"/>
            <a:ext cx="5820367" cy="1185771"/>
          </a:xfrm>
          <a:custGeom>
            <a:avLst/>
            <a:gdLst>
              <a:gd name="connsiteX0" fmla="*/ 0 w 5820367"/>
              <a:gd name="connsiteY0" fmla="*/ 0 h 1049548"/>
              <a:gd name="connsiteX1" fmla="*/ 5820367 w 5820367"/>
              <a:gd name="connsiteY1" fmla="*/ 0 h 1049548"/>
              <a:gd name="connsiteX2" fmla="*/ 5820367 w 5820367"/>
              <a:gd name="connsiteY2" fmla="*/ 1049548 h 1049548"/>
              <a:gd name="connsiteX3" fmla="*/ 0 w 5820367"/>
              <a:gd name="connsiteY3" fmla="*/ 1049548 h 1049548"/>
              <a:gd name="connsiteX4" fmla="*/ 0 w 5820367"/>
              <a:gd name="connsiteY4" fmla="*/ 0 h 104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20367" h="1049548">
                <a:moveTo>
                  <a:pt x="0" y="0"/>
                </a:moveTo>
                <a:lnTo>
                  <a:pt x="5820367" y="0"/>
                </a:lnTo>
                <a:lnTo>
                  <a:pt x="5820367" y="1049548"/>
                </a:lnTo>
                <a:lnTo>
                  <a:pt x="0" y="10495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b="1" kern="1200" dirty="0" smtClean="0">
                <a:latin typeface="NikoshBAN" pitchFamily="2" charset="0"/>
                <a:cs typeface="NikoshBAN" pitchFamily="2" charset="0"/>
              </a:rPr>
              <a:t>কবি সত্যেন্দ্রনাথ দত্তেরপরিচিতি বর্ণনা করতে পারবে।</a:t>
            </a:r>
            <a:endParaRPr lang="en-US" sz="4000" b="1" kern="1200" dirty="0"/>
          </a:p>
        </p:txBody>
      </p:sp>
      <p:sp>
        <p:nvSpPr>
          <p:cNvPr id="17" name="Freeform 16"/>
          <p:cNvSpPr/>
          <p:nvPr/>
        </p:nvSpPr>
        <p:spPr>
          <a:xfrm>
            <a:off x="3110864" y="1981558"/>
            <a:ext cx="5860197" cy="1049548"/>
          </a:xfrm>
          <a:custGeom>
            <a:avLst/>
            <a:gdLst>
              <a:gd name="connsiteX0" fmla="*/ 0 w 5860197"/>
              <a:gd name="connsiteY0" fmla="*/ 0 h 1049548"/>
              <a:gd name="connsiteX1" fmla="*/ 5860197 w 5860197"/>
              <a:gd name="connsiteY1" fmla="*/ 0 h 1049548"/>
              <a:gd name="connsiteX2" fmla="*/ 5860197 w 5860197"/>
              <a:gd name="connsiteY2" fmla="*/ 1049548 h 1049548"/>
              <a:gd name="connsiteX3" fmla="*/ 0 w 5860197"/>
              <a:gd name="connsiteY3" fmla="*/ 1049548 h 1049548"/>
              <a:gd name="connsiteX4" fmla="*/ 0 w 5860197"/>
              <a:gd name="connsiteY4" fmla="*/ 0 h 104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0197" h="1049548">
                <a:moveTo>
                  <a:pt x="0" y="0"/>
                </a:moveTo>
                <a:lnTo>
                  <a:pt x="5860197" y="0"/>
                </a:lnTo>
                <a:lnTo>
                  <a:pt x="5860197" y="1049548"/>
                </a:lnTo>
                <a:lnTo>
                  <a:pt x="0" y="1049548"/>
                </a:lnTo>
                <a:lnTo>
                  <a:pt x="0" y="0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বিভোল</a:t>
            </a:r>
            <a:r>
              <a:rPr lang="bn-BD" sz="3200" kern="1200" dirty="0" smtClean="0">
                <a:latin typeface="NikoshBAN" pitchFamily="2" charset="0"/>
                <a:cs typeface="NikoshBAN" pitchFamily="2" charset="0"/>
              </a:rPr>
              <a:t>,বিজন, কুজন, হিম শব্দগুলোর অর্থ বলতে  ও বাক্যে প্রয়োগ করতে পারবে।</a:t>
            </a:r>
            <a:endParaRPr lang="en-US" sz="3200" kern="1200" dirty="0"/>
          </a:p>
        </p:txBody>
      </p:sp>
      <p:sp>
        <p:nvSpPr>
          <p:cNvPr id="18" name="Freeform 17"/>
          <p:cNvSpPr/>
          <p:nvPr/>
        </p:nvSpPr>
        <p:spPr>
          <a:xfrm>
            <a:off x="3110864" y="3293493"/>
            <a:ext cx="5873899" cy="1049548"/>
          </a:xfrm>
          <a:custGeom>
            <a:avLst/>
            <a:gdLst>
              <a:gd name="connsiteX0" fmla="*/ 0 w 5873899"/>
              <a:gd name="connsiteY0" fmla="*/ 0 h 1049548"/>
              <a:gd name="connsiteX1" fmla="*/ 5873899 w 5873899"/>
              <a:gd name="connsiteY1" fmla="*/ 0 h 1049548"/>
              <a:gd name="connsiteX2" fmla="*/ 5873899 w 5873899"/>
              <a:gd name="connsiteY2" fmla="*/ 1049548 h 1049548"/>
              <a:gd name="connsiteX3" fmla="*/ 0 w 5873899"/>
              <a:gd name="connsiteY3" fmla="*/ 1049548 h 1049548"/>
              <a:gd name="connsiteX4" fmla="*/ 0 w 5873899"/>
              <a:gd name="connsiteY4" fmla="*/ 0 h 104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3899" h="1049548">
                <a:moveTo>
                  <a:pt x="0" y="0"/>
                </a:moveTo>
                <a:lnTo>
                  <a:pt x="5873899" y="0"/>
                </a:lnTo>
                <a:lnTo>
                  <a:pt x="5873899" y="1049548"/>
                </a:lnTo>
                <a:lnTo>
                  <a:pt x="0" y="10495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ঝর্ণার</a:t>
            </a:r>
            <a:r>
              <a:rPr lang="bn-BD" sz="4000" b="1" kern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বৈশিষ্ট্য নির্ণয় করতে পারবে। </a:t>
            </a:r>
            <a:endParaRPr lang="en-US" sz="4000" b="1" kern="1200" dirty="0">
              <a:solidFill>
                <a:schemeClr val="tx1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3110864" y="4605428"/>
            <a:ext cx="5865464" cy="1642972"/>
          </a:xfrm>
          <a:custGeom>
            <a:avLst/>
            <a:gdLst>
              <a:gd name="connsiteX0" fmla="*/ 0 w 5865464"/>
              <a:gd name="connsiteY0" fmla="*/ 0 h 1049548"/>
              <a:gd name="connsiteX1" fmla="*/ 5865464 w 5865464"/>
              <a:gd name="connsiteY1" fmla="*/ 0 h 1049548"/>
              <a:gd name="connsiteX2" fmla="*/ 5865464 w 5865464"/>
              <a:gd name="connsiteY2" fmla="*/ 1049548 h 1049548"/>
              <a:gd name="connsiteX3" fmla="*/ 0 w 5865464"/>
              <a:gd name="connsiteY3" fmla="*/ 1049548 h 1049548"/>
              <a:gd name="connsiteX4" fmla="*/ 0 w 5865464"/>
              <a:gd name="connsiteY4" fmla="*/ 0 h 104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5464" h="1049548">
                <a:moveTo>
                  <a:pt x="0" y="0"/>
                </a:moveTo>
                <a:lnTo>
                  <a:pt x="5865464" y="0"/>
                </a:lnTo>
                <a:lnTo>
                  <a:pt x="5865464" y="1049548"/>
                </a:lnTo>
                <a:lnTo>
                  <a:pt x="0" y="1049548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685" tIns="19685" rIns="19685" bIns="19685" numCol="1" spcCol="1270" anchor="ctr" anchorCtr="0">
            <a:no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100" dirty="0" smtClean="0">
                <a:latin typeface="NikoshBAN" pitchFamily="2" charset="0"/>
                <a:cs typeface="NikoshBAN" pitchFamily="2" charset="0"/>
              </a:rPr>
              <a:t>শিথিল সব শিলার পর</a:t>
            </a:r>
          </a:p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3100" kern="1200" dirty="0" smtClean="0">
                <a:latin typeface="NikoshBAN" pitchFamily="2" charset="0"/>
                <a:cs typeface="NikoshBAN" pitchFamily="2" charset="0"/>
              </a:rPr>
              <a:t>চরণ থুই দোদুল মন, – এ লাইনটির তাৎপর্য ব্যাখ্যা করতে পারবে।</a:t>
            </a:r>
            <a:endParaRPr lang="en-US" sz="3100" kern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4384073"/>
      </p:ext>
    </p:extLst>
  </p:cSld>
  <p:clrMapOvr>
    <a:masterClrMapping/>
  </p:clrMapOvr>
  <p:transition spd="slow" advTm="455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7772400" cy="5486399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8991599" y="6096000"/>
            <a:ext cx="45719" cy="609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0" y="457200"/>
            <a:ext cx="510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এটা কী দেখতে পাচ্ছো?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5249672"/>
      </p:ext>
    </p:extLst>
  </p:cSld>
  <p:clrMapOvr>
    <a:masterClrMapping/>
  </p:clrMapOvr>
  <p:transition spd="slow" advTm="332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079533"/>
            <a:ext cx="7086599" cy="56051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9400" y="3048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দৃশ্যটিতে তুমি কী দেখতে পাচ্ছো?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28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5"/>
    </mc:Choice>
    <mc:Fallback xmlns="">
      <p:transition spd="slow" advTm="6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43" y="762000"/>
            <a:ext cx="7601858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4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3276600" cy="5983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46314"/>
            <a:ext cx="4038600" cy="618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5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838200"/>
            <a:ext cx="7086600" cy="132343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8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935199"/>
            <a:ext cx="7924800" cy="2092881"/>
          </a:xfrm>
          <a:prstGeom prst="rect">
            <a:avLst/>
          </a:prstGeom>
          <a:solidFill>
            <a:srgbClr val="00B050"/>
          </a:solidFill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3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ঝর্ণার গান</a:t>
            </a:r>
            <a:endParaRPr lang="en-US" sz="13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5036403"/>
            <a:ext cx="58674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------- সত্যেন্দ্রনাথ দত্ত</a:t>
            </a:r>
          </a:p>
        </p:txBody>
      </p:sp>
    </p:spTree>
    <p:extLst>
      <p:ext uri="{BB962C8B-B14F-4D97-AF65-F5344CB8AC3E}">
        <p14:creationId xmlns:p14="http://schemas.microsoft.com/office/powerpoint/2010/main" val="119802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3811892" y="3183074"/>
            <a:ext cx="1520215" cy="1520215"/>
          </a:xfrm>
          <a:custGeom>
            <a:avLst/>
            <a:gdLst>
              <a:gd name="connsiteX0" fmla="*/ 0 w 1520215"/>
              <a:gd name="connsiteY0" fmla="*/ 760108 h 1520215"/>
              <a:gd name="connsiteX1" fmla="*/ 760108 w 1520215"/>
              <a:gd name="connsiteY1" fmla="*/ 0 h 1520215"/>
              <a:gd name="connsiteX2" fmla="*/ 1520216 w 1520215"/>
              <a:gd name="connsiteY2" fmla="*/ 760108 h 1520215"/>
              <a:gd name="connsiteX3" fmla="*/ 760108 w 1520215"/>
              <a:gd name="connsiteY3" fmla="*/ 1520216 h 1520215"/>
              <a:gd name="connsiteX4" fmla="*/ 0 w 1520215"/>
              <a:gd name="connsiteY4" fmla="*/ 760108 h 152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215" h="1520215">
                <a:moveTo>
                  <a:pt x="0" y="760108"/>
                </a:moveTo>
                <a:cubicBezTo>
                  <a:pt x="0" y="340312"/>
                  <a:pt x="340312" y="0"/>
                  <a:pt x="760108" y="0"/>
                </a:cubicBezTo>
                <a:cubicBezTo>
                  <a:pt x="1179904" y="0"/>
                  <a:pt x="1520216" y="340312"/>
                  <a:pt x="1520216" y="760108"/>
                </a:cubicBezTo>
                <a:cubicBezTo>
                  <a:pt x="1520216" y="1179904"/>
                  <a:pt x="1179904" y="1520216"/>
                  <a:pt x="760108" y="1520216"/>
                </a:cubicBezTo>
                <a:cubicBezTo>
                  <a:pt x="340312" y="1520216"/>
                  <a:pt x="0" y="1179904"/>
                  <a:pt x="0" y="760108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0410" tIns="240410" rIns="240410" bIns="240410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800" kern="1200" dirty="0"/>
          </a:p>
        </p:txBody>
      </p:sp>
      <p:sp>
        <p:nvSpPr>
          <p:cNvPr id="10" name="Freeform 9"/>
          <p:cNvSpPr/>
          <p:nvPr/>
        </p:nvSpPr>
        <p:spPr>
          <a:xfrm rot="16200000">
            <a:off x="4192034" y="2787630"/>
            <a:ext cx="759930" cy="30957"/>
          </a:xfrm>
          <a:custGeom>
            <a:avLst/>
            <a:gdLst>
              <a:gd name="connsiteX0" fmla="*/ 0 w 759930"/>
              <a:gd name="connsiteY0" fmla="*/ 15478 h 30957"/>
              <a:gd name="connsiteX1" fmla="*/ 759930 w 759930"/>
              <a:gd name="connsiteY1" fmla="*/ 15478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9930" h="30957">
                <a:moveTo>
                  <a:pt x="0" y="15478"/>
                </a:moveTo>
                <a:lnTo>
                  <a:pt x="759930" y="15478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3666" tIns="-3520" rIns="373668" bIns="-351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2" name="Freeform 11"/>
          <p:cNvSpPr/>
          <p:nvPr/>
        </p:nvSpPr>
        <p:spPr>
          <a:xfrm rot="19285714">
            <a:off x="5083379" y="3216879"/>
            <a:ext cx="759930" cy="30957"/>
          </a:xfrm>
          <a:custGeom>
            <a:avLst/>
            <a:gdLst>
              <a:gd name="connsiteX0" fmla="*/ 0 w 759930"/>
              <a:gd name="connsiteY0" fmla="*/ 15478 h 30957"/>
              <a:gd name="connsiteX1" fmla="*/ 759930 w 759930"/>
              <a:gd name="connsiteY1" fmla="*/ 15478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9930" h="30957">
                <a:moveTo>
                  <a:pt x="0" y="15478"/>
                </a:moveTo>
                <a:lnTo>
                  <a:pt x="759930" y="15478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3666" tIns="-3520" rIns="373667" bIns="-352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5" name="Freeform 14"/>
          <p:cNvSpPr/>
          <p:nvPr/>
        </p:nvSpPr>
        <p:spPr>
          <a:xfrm>
            <a:off x="5794985" y="1639492"/>
            <a:ext cx="1520215" cy="1520215"/>
          </a:xfrm>
          <a:custGeom>
            <a:avLst/>
            <a:gdLst>
              <a:gd name="connsiteX0" fmla="*/ 0 w 1520215"/>
              <a:gd name="connsiteY0" fmla="*/ 760108 h 1520215"/>
              <a:gd name="connsiteX1" fmla="*/ 760108 w 1520215"/>
              <a:gd name="connsiteY1" fmla="*/ 0 h 1520215"/>
              <a:gd name="connsiteX2" fmla="*/ 1520216 w 1520215"/>
              <a:gd name="connsiteY2" fmla="*/ 760108 h 1520215"/>
              <a:gd name="connsiteX3" fmla="*/ 760108 w 1520215"/>
              <a:gd name="connsiteY3" fmla="*/ 1520216 h 1520215"/>
              <a:gd name="connsiteX4" fmla="*/ 0 w 1520215"/>
              <a:gd name="connsiteY4" fmla="*/ 760108 h 152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215" h="1520215">
                <a:moveTo>
                  <a:pt x="0" y="760108"/>
                </a:moveTo>
                <a:cubicBezTo>
                  <a:pt x="0" y="340312"/>
                  <a:pt x="340312" y="0"/>
                  <a:pt x="760108" y="0"/>
                </a:cubicBezTo>
                <a:cubicBezTo>
                  <a:pt x="1179904" y="0"/>
                  <a:pt x="1520216" y="340312"/>
                  <a:pt x="1520216" y="760108"/>
                </a:cubicBezTo>
                <a:cubicBezTo>
                  <a:pt x="1520216" y="1179904"/>
                  <a:pt x="1179904" y="1520216"/>
                  <a:pt x="760108" y="1520216"/>
                </a:cubicBezTo>
                <a:cubicBezTo>
                  <a:pt x="340312" y="1520216"/>
                  <a:pt x="0" y="1179904"/>
                  <a:pt x="0" y="760108"/>
                </a:cubicBezTo>
                <a:close/>
              </a:path>
            </a:pathLst>
          </a:custGeom>
          <a:solidFill>
            <a:srgbClr val="008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70" tIns="237870" rIns="237870" bIns="23787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কলকাতার নিমতা</a:t>
            </a:r>
            <a:r>
              <a:rPr lang="bn-BD" sz="2400" kern="1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Freeform 16"/>
          <p:cNvSpPr/>
          <p:nvPr/>
        </p:nvSpPr>
        <p:spPr>
          <a:xfrm rot="771429">
            <a:off x="5303523" y="4181393"/>
            <a:ext cx="759930" cy="30957"/>
          </a:xfrm>
          <a:custGeom>
            <a:avLst/>
            <a:gdLst>
              <a:gd name="connsiteX0" fmla="*/ 0 w 759930"/>
              <a:gd name="connsiteY0" fmla="*/ 15478 h 30957"/>
              <a:gd name="connsiteX1" fmla="*/ 759930 w 759930"/>
              <a:gd name="connsiteY1" fmla="*/ 15478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9930" h="30957">
                <a:moveTo>
                  <a:pt x="0" y="15478"/>
                </a:moveTo>
                <a:lnTo>
                  <a:pt x="759930" y="15478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3667" tIns="-3520" rIns="373666" bIns="-352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0" name="Freeform 19"/>
          <p:cNvSpPr/>
          <p:nvPr/>
        </p:nvSpPr>
        <p:spPr>
          <a:xfrm rot="3857143">
            <a:off x="4690438" y="4948914"/>
            <a:ext cx="746702" cy="30957"/>
          </a:xfrm>
          <a:custGeom>
            <a:avLst/>
            <a:gdLst>
              <a:gd name="connsiteX0" fmla="*/ 0 w 746702"/>
              <a:gd name="connsiteY0" fmla="*/ 15478 h 30957"/>
              <a:gd name="connsiteX1" fmla="*/ 746702 w 746702"/>
              <a:gd name="connsiteY1" fmla="*/ 15478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6702" h="30957">
                <a:moveTo>
                  <a:pt x="0" y="15478"/>
                </a:moveTo>
                <a:lnTo>
                  <a:pt x="746702" y="15478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7383" tIns="-3189" rIns="367383" bIns="-319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4" name="Freeform 23"/>
          <p:cNvSpPr/>
          <p:nvPr/>
        </p:nvSpPr>
        <p:spPr>
          <a:xfrm rot="17742857">
            <a:off x="3697375" y="4954872"/>
            <a:ext cx="759930" cy="30958"/>
          </a:xfrm>
          <a:custGeom>
            <a:avLst/>
            <a:gdLst>
              <a:gd name="connsiteX0" fmla="*/ 0 w 759930"/>
              <a:gd name="connsiteY0" fmla="*/ 15478 h 30957"/>
              <a:gd name="connsiteX1" fmla="*/ 759930 w 759930"/>
              <a:gd name="connsiteY1" fmla="*/ 15478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9930" h="30957">
                <a:moveTo>
                  <a:pt x="759930" y="15479"/>
                </a:moveTo>
                <a:lnTo>
                  <a:pt x="0" y="1547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3666" tIns="-3519" rIns="373667" bIns="-352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5" name="Freeform 24"/>
          <p:cNvSpPr/>
          <p:nvPr/>
        </p:nvSpPr>
        <p:spPr>
          <a:xfrm>
            <a:off x="2822574" y="5237414"/>
            <a:ext cx="1520215" cy="1520215"/>
          </a:xfrm>
          <a:custGeom>
            <a:avLst/>
            <a:gdLst>
              <a:gd name="connsiteX0" fmla="*/ 0 w 1520215"/>
              <a:gd name="connsiteY0" fmla="*/ 760108 h 1520215"/>
              <a:gd name="connsiteX1" fmla="*/ 760108 w 1520215"/>
              <a:gd name="connsiteY1" fmla="*/ 0 h 1520215"/>
              <a:gd name="connsiteX2" fmla="*/ 1520216 w 1520215"/>
              <a:gd name="connsiteY2" fmla="*/ 760108 h 1520215"/>
              <a:gd name="connsiteX3" fmla="*/ 760108 w 1520215"/>
              <a:gd name="connsiteY3" fmla="*/ 1520216 h 1520215"/>
              <a:gd name="connsiteX4" fmla="*/ 0 w 1520215"/>
              <a:gd name="connsiteY4" fmla="*/ 760108 h 152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215" h="1520215">
                <a:moveTo>
                  <a:pt x="0" y="760108"/>
                </a:moveTo>
                <a:cubicBezTo>
                  <a:pt x="0" y="340312"/>
                  <a:pt x="340312" y="0"/>
                  <a:pt x="760108" y="0"/>
                </a:cubicBezTo>
                <a:cubicBezTo>
                  <a:pt x="1179904" y="0"/>
                  <a:pt x="1520216" y="340312"/>
                  <a:pt x="1520216" y="760108"/>
                </a:cubicBezTo>
                <a:cubicBezTo>
                  <a:pt x="1520216" y="1179904"/>
                  <a:pt x="1179904" y="1520216"/>
                  <a:pt x="760108" y="1520216"/>
                </a:cubicBezTo>
                <a:cubicBezTo>
                  <a:pt x="340312" y="1520216"/>
                  <a:pt x="0" y="1179904"/>
                  <a:pt x="0" y="760108"/>
                </a:cubicBez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70" tIns="237870" rIns="237870" bIns="23787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সবিতা,বেণু,বীণা,কুহু ও কেকা -কাব্য</a:t>
            </a:r>
          </a:p>
        </p:txBody>
      </p:sp>
      <p:sp>
        <p:nvSpPr>
          <p:cNvPr id="26" name="Freeform 25"/>
          <p:cNvSpPr/>
          <p:nvPr/>
        </p:nvSpPr>
        <p:spPr>
          <a:xfrm rot="20828571">
            <a:off x="3080546" y="4181392"/>
            <a:ext cx="759931" cy="30958"/>
          </a:xfrm>
          <a:custGeom>
            <a:avLst/>
            <a:gdLst>
              <a:gd name="connsiteX0" fmla="*/ 0 w 759930"/>
              <a:gd name="connsiteY0" fmla="*/ 15478 h 30957"/>
              <a:gd name="connsiteX1" fmla="*/ 759930 w 759930"/>
              <a:gd name="connsiteY1" fmla="*/ 15478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9930" h="30957">
                <a:moveTo>
                  <a:pt x="759930" y="15479"/>
                </a:moveTo>
                <a:lnTo>
                  <a:pt x="0" y="1547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3665" tIns="-3519" rIns="373669" bIns="-352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8" name="Freeform 27"/>
          <p:cNvSpPr/>
          <p:nvPr/>
        </p:nvSpPr>
        <p:spPr>
          <a:xfrm>
            <a:off x="1588914" y="3690454"/>
            <a:ext cx="1520215" cy="1520215"/>
          </a:xfrm>
          <a:custGeom>
            <a:avLst/>
            <a:gdLst>
              <a:gd name="connsiteX0" fmla="*/ 0 w 1520215"/>
              <a:gd name="connsiteY0" fmla="*/ 760108 h 1520215"/>
              <a:gd name="connsiteX1" fmla="*/ 760108 w 1520215"/>
              <a:gd name="connsiteY1" fmla="*/ 0 h 1520215"/>
              <a:gd name="connsiteX2" fmla="*/ 1520216 w 1520215"/>
              <a:gd name="connsiteY2" fmla="*/ 760108 h 1520215"/>
              <a:gd name="connsiteX3" fmla="*/ 760108 w 1520215"/>
              <a:gd name="connsiteY3" fmla="*/ 1520216 h 1520215"/>
              <a:gd name="connsiteX4" fmla="*/ 0 w 1520215"/>
              <a:gd name="connsiteY4" fmla="*/ 760108 h 152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215" h="1520215">
                <a:moveTo>
                  <a:pt x="0" y="760108"/>
                </a:moveTo>
                <a:cubicBezTo>
                  <a:pt x="0" y="340312"/>
                  <a:pt x="340312" y="0"/>
                  <a:pt x="760108" y="0"/>
                </a:cubicBezTo>
                <a:cubicBezTo>
                  <a:pt x="1179904" y="0"/>
                  <a:pt x="1520216" y="340312"/>
                  <a:pt x="1520216" y="760108"/>
                </a:cubicBezTo>
                <a:cubicBezTo>
                  <a:pt x="1520216" y="1179904"/>
                  <a:pt x="1179904" y="1520216"/>
                  <a:pt x="760108" y="1520216"/>
                </a:cubicBezTo>
                <a:cubicBezTo>
                  <a:pt x="340312" y="1520216"/>
                  <a:pt x="0" y="1179904"/>
                  <a:pt x="0" y="760108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70" tIns="237870" rIns="237870" bIns="23787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kern="1200" dirty="0" smtClean="0">
                <a:latin typeface="NikoshBAN" pitchFamily="2" charset="0"/>
                <a:cs typeface="NikoshBAN" pitchFamily="2" charset="0"/>
              </a:rPr>
              <a:t>বাংলায়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ছন্দের রাজা উপাধি</a:t>
            </a:r>
            <a:endParaRPr lang="en-US" sz="2400" kern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Freeform 28"/>
          <p:cNvSpPr/>
          <p:nvPr/>
        </p:nvSpPr>
        <p:spPr>
          <a:xfrm rot="2314286">
            <a:off x="3300690" y="3216878"/>
            <a:ext cx="759931" cy="30958"/>
          </a:xfrm>
          <a:custGeom>
            <a:avLst/>
            <a:gdLst>
              <a:gd name="connsiteX0" fmla="*/ 0 w 759930"/>
              <a:gd name="connsiteY0" fmla="*/ 15478 h 30957"/>
              <a:gd name="connsiteX1" fmla="*/ 759930 w 759930"/>
              <a:gd name="connsiteY1" fmla="*/ 15478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9930" h="30957">
                <a:moveTo>
                  <a:pt x="759930" y="15479"/>
                </a:moveTo>
                <a:lnTo>
                  <a:pt x="0" y="1547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73666" tIns="-3518" rIns="373668" bIns="-3521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978" y="2983351"/>
            <a:ext cx="1905000" cy="1779150"/>
          </a:xfrm>
          <a:prstGeom prst="ellipse">
            <a:avLst/>
          </a:prstGeom>
          <a:ln w="6350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Oval 3"/>
          <p:cNvSpPr/>
          <p:nvPr/>
        </p:nvSpPr>
        <p:spPr>
          <a:xfrm>
            <a:off x="6553200" y="3481364"/>
            <a:ext cx="1524000" cy="14830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শিক্ষা জীবন বি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.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954208" y="5210669"/>
            <a:ext cx="1631711" cy="15202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আরবি,ফার্সি,চীনা,জাপানী ভাষা আনুবাদ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9020" y="256596"/>
            <a:ext cx="389937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সত্যেন্দ্রনাথ দত্ত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1698578" y="1603455"/>
            <a:ext cx="1678971" cy="1546962"/>
          </a:xfrm>
          <a:custGeom>
            <a:avLst/>
            <a:gdLst>
              <a:gd name="connsiteX0" fmla="*/ 0 w 1678971"/>
              <a:gd name="connsiteY0" fmla="*/ 760108 h 1520215"/>
              <a:gd name="connsiteX1" fmla="*/ 839486 w 1678971"/>
              <a:gd name="connsiteY1" fmla="*/ 0 h 1520215"/>
              <a:gd name="connsiteX2" fmla="*/ 1678972 w 1678971"/>
              <a:gd name="connsiteY2" fmla="*/ 760108 h 1520215"/>
              <a:gd name="connsiteX3" fmla="*/ 839486 w 1678971"/>
              <a:gd name="connsiteY3" fmla="*/ 1520216 h 1520215"/>
              <a:gd name="connsiteX4" fmla="*/ 0 w 1678971"/>
              <a:gd name="connsiteY4" fmla="*/ 760108 h 1520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8971" h="1520215">
                <a:moveTo>
                  <a:pt x="0" y="760108"/>
                </a:moveTo>
                <a:cubicBezTo>
                  <a:pt x="0" y="340312"/>
                  <a:pt x="375851" y="0"/>
                  <a:pt x="839486" y="0"/>
                </a:cubicBezTo>
                <a:cubicBezTo>
                  <a:pt x="1303121" y="0"/>
                  <a:pt x="1678972" y="340312"/>
                  <a:pt x="1678972" y="760108"/>
                </a:cubicBezTo>
                <a:cubicBezTo>
                  <a:pt x="1678972" y="1179904"/>
                  <a:pt x="1303121" y="1520216"/>
                  <a:pt x="839486" y="1520216"/>
                </a:cubicBezTo>
                <a:cubicBezTo>
                  <a:pt x="375851" y="1520216"/>
                  <a:pt x="0" y="1179904"/>
                  <a:pt x="0" y="760108"/>
                </a:cubicBez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1120" tIns="237870" rIns="261120" bIns="23787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kern="1200" dirty="0" smtClean="0">
                <a:latin typeface="NikoshBAN" pitchFamily="2" charset="0"/>
                <a:cs typeface="NikoshBAN" pitchFamily="2" charset="0"/>
              </a:rPr>
              <a:t>মৃত্যু ১৯২২  খ্রিঃ</a:t>
            </a:r>
            <a:endParaRPr lang="en-US" sz="2200" kern="1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71796" y="902928"/>
            <a:ext cx="1949691" cy="1520215"/>
            <a:chOff x="3571796" y="902928"/>
            <a:chExt cx="1949691" cy="1520215"/>
          </a:xfrm>
        </p:grpSpPr>
        <p:sp>
          <p:nvSpPr>
            <p:cNvPr id="21" name="Freeform 20"/>
            <p:cNvSpPr/>
            <p:nvPr/>
          </p:nvSpPr>
          <p:spPr>
            <a:xfrm>
              <a:off x="3571796" y="902928"/>
              <a:ext cx="1828803" cy="1520215"/>
            </a:xfrm>
            <a:custGeom>
              <a:avLst/>
              <a:gdLst>
                <a:gd name="connsiteX0" fmla="*/ 0 w 1828803"/>
                <a:gd name="connsiteY0" fmla="*/ 760108 h 1520215"/>
                <a:gd name="connsiteX1" fmla="*/ 914402 w 1828803"/>
                <a:gd name="connsiteY1" fmla="*/ 0 h 1520215"/>
                <a:gd name="connsiteX2" fmla="*/ 1828804 w 1828803"/>
                <a:gd name="connsiteY2" fmla="*/ 760108 h 1520215"/>
                <a:gd name="connsiteX3" fmla="*/ 914402 w 1828803"/>
                <a:gd name="connsiteY3" fmla="*/ 1520216 h 1520215"/>
                <a:gd name="connsiteX4" fmla="*/ 0 w 1828803"/>
                <a:gd name="connsiteY4" fmla="*/ 760108 h 152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803" h="1520215">
                  <a:moveTo>
                    <a:pt x="0" y="760108"/>
                  </a:moveTo>
                  <a:cubicBezTo>
                    <a:pt x="0" y="340312"/>
                    <a:pt x="409392" y="0"/>
                    <a:pt x="914402" y="0"/>
                  </a:cubicBezTo>
                  <a:cubicBezTo>
                    <a:pt x="1419412" y="0"/>
                    <a:pt x="1828804" y="340312"/>
                    <a:pt x="1828804" y="760108"/>
                  </a:cubicBezTo>
                  <a:cubicBezTo>
                    <a:pt x="1828804" y="1179904"/>
                    <a:pt x="1419412" y="1520216"/>
                    <a:pt x="914402" y="1520216"/>
                  </a:cubicBezTo>
                  <a:cubicBezTo>
                    <a:pt x="409392" y="1520216"/>
                    <a:pt x="0" y="1179904"/>
                    <a:pt x="0" y="760108"/>
                  </a:cubicBez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83062" tIns="237870" rIns="283062" bIns="23787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2400" kern="1200" dirty="0" smtClean="0">
                  <a:latin typeface="NikoshBAN" pitchFamily="2" charset="0"/>
                  <a:cs typeface="NikoshBAN" pitchFamily="2" charset="0"/>
                </a:rPr>
                <a:t>জন্ম</a:t>
              </a:r>
              <a:endParaRPr lang="en-US" sz="2300" kern="1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915339" y="1663035"/>
              <a:ext cx="16061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১৮৮২ খ্রিঃ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82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5" grpId="0" animBg="1"/>
      <p:bldP spid="28" grpId="0" animBg="1"/>
      <p:bldP spid="4" grpId="0" animBg="1"/>
      <p:bldP spid="5" grpId="0" animBg="1"/>
      <p:bldP spid="8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2095500"/>
            <a:ext cx="1905000" cy="266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6300" y="348343"/>
            <a:ext cx="5486400" cy="637097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ঝর্ণার গান</a:t>
            </a:r>
          </a:p>
          <a:p>
            <a:pPr algn="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সত্যেন্দ্রনাথ দত্ত</a:t>
            </a:r>
          </a:p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চপল পায় কেবল ধাই,</a:t>
            </a:r>
          </a:p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কেবল গাই পরীর গান</a:t>
            </a:r>
          </a:p>
          <a:p>
            <a:pPr algn="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পুলক মোর সকল গায়,</a:t>
            </a:r>
            <a:endParaRPr lang="bn-BD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বিভোল মোর সকল </a:t>
            </a:r>
            <a:r>
              <a:rPr lang="bn-BD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প্রাণ</a:t>
            </a:r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শিথিল সব শিলার পর</a:t>
            </a:r>
          </a:p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চরণ থুই দোদুল মন,</a:t>
            </a:r>
          </a:p>
          <a:p>
            <a:pPr algn="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দুপুর-ভোর ঝিঁঝিঁর ডাক,</a:t>
            </a:r>
            <a:endParaRPr lang="bn-BD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ঝিমায় পথ, ঘুমায় বন।</a:t>
            </a:r>
          </a:p>
          <a:p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বিজন দেশ, কূজন নাই</a:t>
            </a:r>
          </a:p>
          <a:p>
            <a:pPr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নিজের পায় বাজাই তাল,</a:t>
            </a:r>
          </a:p>
          <a:p>
            <a:pPr lvl="0" algn="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একলা গাই,</a:t>
            </a:r>
            <a:r>
              <a:rPr lang="bn-BD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একলা </a:t>
            </a:r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ধাই,</a:t>
            </a:r>
          </a:p>
          <a:p>
            <a:pPr lvl="0"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দিবস রাত, সাঁঝ সকাল।</a:t>
            </a:r>
          </a:p>
          <a:p>
            <a:pPr lvl="0"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ঝুঁকিয়ে ঘাড় ঝুম-পাহাড়</a:t>
            </a:r>
          </a:p>
          <a:p>
            <a:pPr lvl="0" algn="ctr"/>
            <a:r>
              <a:rPr lang="bn-BD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ভয় দ্যাখায়, চোখ পাকায়;</a:t>
            </a:r>
          </a:p>
        </p:txBody>
      </p:sp>
    </p:spTree>
    <p:extLst>
      <p:ext uri="{BB962C8B-B14F-4D97-AF65-F5344CB8AC3E}">
        <p14:creationId xmlns:p14="http://schemas.microsoft.com/office/powerpoint/2010/main" val="234155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443894"/>
            <a:ext cx="1564852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bn-BD" sz="48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বিভোল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2057399" y="1505449"/>
            <a:ext cx="5052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2726663" y="1382338"/>
            <a:ext cx="4213013" cy="830997"/>
          </a:xfrm>
          <a:prstGeom prst="rect">
            <a:avLst/>
          </a:prstGeom>
          <a:solidFill>
            <a:schemeClr val="accent4"/>
          </a:solidFill>
        </p:spPr>
        <p:txBody>
          <a:bodyPr wrap="none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বিভোর,অচেতন,বিবশ</a:t>
            </a:r>
            <a:endParaRPr lang="bn-BD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0194" y="2807844"/>
            <a:ext cx="1253869" cy="830997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বিজন</a:t>
            </a:r>
            <a:endParaRPr lang="en-US" sz="4800" dirty="0"/>
          </a:p>
        </p:txBody>
      </p:sp>
      <p:sp>
        <p:nvSpPr>
          <p:cNvPr id="7" name="Rectangle 6"/>
          <p:cNvSpPr/>
          <p:nvPr/>
        </p:nvSpPr>
        <p:spPr>
          <a:xfrm>
            <a:off x="1993279" y="2807846"/>
            <a:ext cx="5693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4800" dirty="0"/>
          </a:p>
        </p:txBody>
      </p:sp>
      <p:sp>
        <p:nvSpPr>
          <p:cNvPr id="8" name="Rectangle 7"/>
          <p:cNvSpPr/>
          <p:nvPr/>
        </p:nvSpPr>
        <p:spPr>
          <a:xfrm>
            <a:off x="2743200" y="2815494"/>
            <a:ext cx="3988592" cy="830997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নির্জন,জনশূন্য,নিভৃত</a:t>
            </a:r>
            <a:endParaRPr lang="bn-BD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0194" y="3858459"/>
            <a:ext cx="907621" cy="83099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bn-BD" sz="4800" b="1" dirty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হিম</a:t>
            </a:r>
            <a:endParaRPr lang="en-US" sz="4800" dirty="0"/>
          </a:p>
        </p:txBody>
      </p:sp>
      <p:sp>
        <p:nvSpPr>
          <p:cNvPr id="10" name="Rectangle 9"/>
          <p:cNvSpPr/>
          <p:nvPr/>
        </p:nvSpPr>
        <p:spPr>
          <a:xfrm>
            <a:off x="2057399" y="3858458"/>
            <a:ext cx="5693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4800" dirty="0"/>
          </a:p>
        </p:txBody>
      </p:sp>
      <p:sp>
        <p:nvSpPr>
          <p:cNvPr id="11" name="Rectangle 10"/>
          <p:cNvSpPr/>
          <p:nvPr/>
        </p:nvSpPr>
        <p:spPr>
          <a:xfrm>
            <a:off x="2743200" y="3858457"/>
            <a:ext cx="2460930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তুষার,বরফ;</a:t>
            </a:r>
            <a:endParaRPr lang="en-US" sz="4800" dirty="0"/>
          </a:p>
        </p:txBody>
      </p:sp>
      <p:sp>
        <p:nvSpPr>
          <p:cNvPr id="12" name="Rectangle 11"/>
          <p:cNvSpPr/>
          <p:nvPr/>
        </p:nvSpPr>
        <p:spPr>
          <a:xfrm>
            <a:off x="586299" y="5112603"/>
            <a:ext cx="1197764" cy="830997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কুজন</a:t>
            </a:r>
            <a:endParaRPr lang="en-US" sz="4800" dirty="0"/>
          </a:p>
        </p:txBody>
      </p:sp>
      <p:sp>
        <p:nvSpPr>
          <p:cNvPr id="13" name="Rectangle 12"/>
          <p:cNvSpPr/>
          <p:nvPr/>
        </p:nvSpPr>
        <p:spPr>
          <a:xfrm>
            <a:off x="2157276" y="5112602"/>
            <a:ext cx="5693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4800" dirty="0"/>
          </a:p>
        </p:txBody>
      </p:sp>
      <p:sp>
        <p:nvSpPr>
          <p:cNvPr id="14" name="Rectangle 13"/>
          <p:cNvSpPr/>
          <p:nvPr/>
        </p:nvSpPr>
        <p:spPr>
          <a:xfrm>
            <a:off x="2743200" y="5188803"/>
            <a:ext cx="3159839" cy="830997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কলরব,চিৎকার;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84063" y="228600"/>
            <a:ext cx="5759737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চলো নতুন কিছু শব্দের অর্থ শিখি------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71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/>
      <p:bldP spid="14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6000" y="3981164"/>
            <a:ext cx="5867400" cy="286232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ঝর্ণার বৈশিষ্ট্য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১।পর্বত হতে প্রবাহিত হয়।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২।জলধারা প্রবাহিত হয়।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৩।অনবরত পানি নির্গত হয়।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৪।নদীর সৃষ্টি করে।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7086600" cy="364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188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8471" y="533400"/>
            <a:ext cx="2429329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</a:p>
          <a:p>
            <a:endParaRPr lang="en-US" sz="3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3771" y="2519675"/>
            <a:ext cx="8077200" cy="317009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নিচের শব্দগুলো বাক্যে প্রয়োগ কর।</a:t>
            </a:r>
          </a:p>
          <a:p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*বিভোল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*বিজন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*কুজন</a:t>
            </a:r>
          </a:p>
        </p:txBody>
      </p:sp>
    </p:spTree>
    <p:extLst>
      <p:ext uri="{BB962C8B-B14F-4D97-AF65-F5344CB8AC3E}">
        <p14:creationId xmlns:p14="http://schemas.microsoft.com/office/powerpoint/2010/main" val="270964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6686" y="2263676"/>
            <a:ext cx="731520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ঝর্ণার বৈশিষ্ট্য লিখ।</a:t>
            </a:r>
            <a:endParaRPr lang="bn-BD" sz="7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008965"/>
            <a:ext cx="3352800" cy="6463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6571" y="1008965"/>
            <a:ext cx="19812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বেলি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93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990600"/>
            <a:ext cx="1905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6096000" cy="175432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শিথিল সব শিলার পর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চরণ থুই দোদুল মন---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এই চরণ দুইটির ব্যাখ্যা লেখ।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1400" y="990599"/>
            <a:ext cx="23622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জবা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10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685799"/>
            <a:ext cx="1447800" cy="646331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900" y="2133600"/>
            <a:ext cx="7239000" cy="2308324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##সত্যেন্দ্রনাথ দত্তের দুইটি কাব্যের নাম বল।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##ঝর্ণার দুইটি বৈশিষ্ট্য বল।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##শিথিল সব শিলার পর বলতে কবি কি বুঝাতে চেয়েছেন? বল।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16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0" y="762000"/>
            <a:ext cx="34290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667000"/>
            <a:ext cx="7620000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প্রশ্নঃ ঝুঁকিয়ে ঘাড় ঝুম-পাহাড়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ভয় দ্যাখায়, চোখ পাকায়;------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চরণগুলোর ব্যাখ্যা লিখ।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78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0133"/>
            <a:ext cx="9144000" cy="222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150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bn-BD" sz="15000" b="1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42243"/>
            <a:ext cx="4357688" cy="3886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342243"/>
            <a:ext cx="3962399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9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3372"/>
            <a:ext cx="6248400" cy="67056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9500" y="11395500"/>
            <a:ext cx="1905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666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1101</TotalTime>
  <Words>332</Words>
  <Application>Microsoft Office PowerPoint</Application>
  <PresentationFormat>On-screen Show (4:3)</PresentationFormat>
  <Paragraphs>87</Paragraphs>
  <Slides>20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190</cp:revision>
  <dcterms:created xsi:type="dcterms:W3CDTF">2006-08-16T00:00:00Z</dcterms:created>
  <dcterms:modified xsi:type="dcterms:W3CDTF">2014-01-24T05:42:24Z</dcterms:modified>
</cp:coreProperties>
</file>